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7775575" cy="10907713"/>
  <p:notesSz cx="6797675" cy="99266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9900CC"/>
    <a:srgbClr val="FFFF66"/>
    <a:srgbClr val="FF9966"/>
    <a:srgbClr val="FFCCFF"/>
    <a:srgbClr val="99FFCC"/>
    <a:srgbClr val="99FF66"/>
    <a:srgbClr val="FF6699"/>
    <a:srgbClr val="9966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濃色 2 - アクセント 3/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淡色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660B408-B3CF-4A94-85FC-2B1E0A45F4A2}" styleName="濃色 2 - アクセント 1/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C4B1156A-380E-4F78-BDF5-A606A8083BF9}" styleName="中間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3" autoAdjust="0"/>
    <p:restoredTop sz="95256" autoAdjust="0"/>
  </p:normalViewPr>
  <p:slideViewPr>
    <p:cSldViewPr snapToGrid="0">
      <p:cViewPr varScale="1">
        <p:scale>
          <a:sx n="70" d="100"/>
          <a:sy n="70" d="100"/>
        </p:scale>
        <p:origin x="2922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2946151" cy="496106"/>
          </a:xfrm>
          <a:prstGeom prst="rect">
            <a:avLst/>
          </a:prstGeom>
        </p:spPr>
        <p:txBody>
          <a:bodyPr vert="horz" lIns="85995" tIns="42998" rIns="85995" bIns="4299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061" y="2"/>
            <a:ext cx="2946151" cy="496106"/>
          </a:xfrm>
          <a:prstGeom prst="rect">
            <a:avLst/>
          </a:prstGeom>
        </p:spPr>
        <p:txBody>
          <a:bodyPr vert="horz" lIns="85995" tIns="42998" rIns="85995" bIns="42998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1" y="9429036"/>
            <a:ext cx="2946151" cy="496105"/>
          </a:xfrm>
          <a:prstGeom prst="rect">
            <a:avLst/>
          </a:prstGeom>
        </p:spPr>
        <p:txBody>
          <a:bodyPr vert="horz" lIns="85995" tIns="42998" rIns="85995" bIns="4299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061" y="9429036"/>
            <a:ext cx="2946151" cy="496105"/>
          </a:xfrm>
          <a:prstGeom prst="rect">
            <a:avLst/>
          </a:prstGeom>
        </p:spPr>
        <p:txBody>
          <a:bodyPr vert="horz" lIns="85995" tIns="42998" rIns="85995" bIns="42998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8" y="10"/>
            <a:ext cx="2945658" cy="498053"/>
          </a:xfrm>
          <a:prstGeom prst="rect">
            <a:avLst/>
          </a:prstGeom>
        </p:spPr>
        <p:txBody>
          <a:bodyPr vert="horz" lIns="91378" tIns="45690" rIns="91378" bIns="4569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57" y="10"/>
            <a:ext cx="2945658" cy="498053"/>
          </a:xfrm>
          <a:prstGeom prst="rect">
            <a:avLst/>
          </a:prstGeom>
        </p:spPr>
        <p:txBody>
          <a:bodyPr vert="horz" lIns="91378" tIns="45690" rIns="91378" bIns="4569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2024/2/26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8" tIns="45690" rIns="91378" bIns="4569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207"/>
            <a:ext cx="5438140" cy="3908612"/>
          </a:xfrm>
          <a:prstGeom prst="rect">
            <a:avLst/>
          </a:prstGeom>
        </p:spPr>
        <p:txBody>
          <a:bodyPr vert="horz" lIns="91378" tIns="45690" rIns="91378" bIns="4569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8" y="9428592"/>
            <a:ext cx="2945658" cy="498052"/>
          </a:xfrm>
          <a:prstGeom prst="rect">
            <a:avLst/>
          </a:prstGeom>
        </p:spPr>
        <p:txBody>
          <a:bodyPr vert="horz" lIns="91378" tIns="45690" rIns="91378" bIns="4569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57" y="9428592"/>
            <a:ext cx="2945658" cy="498052"/>
          </a:xfrm>
          <a:prstGeom prst="rect">
            <a:avLst/>
          </a:prstGeom>
        </p:spPr>
        <p:txBody>
          <a:bodyPr vert="horz" lIns="91378" tIns="45690" rIns="91378" bIns="4569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2/26/2024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BCD65E9C-AF54-4901-A4EC-C592289A20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99" y="343338"/>
            <a:ext cx="7381511" cy="10221036"/>
          </a:xfrm>
          <a:prstGeom prst="rect">
            <a:avLst/>
          </a:prstGeom>
        </p:spPr>
      </p:pic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A97FDA92-0D04-45CC-B1AB-7B27CBD984DA}"/>
              </a:ext>
            </a:extLst>
          </p:cNvPr>
          <p:cNvSpPr/>
          <p:nvPr/>
        </p:nvSpPr>
        <p:spPr>
          <a:xfrm>
            <a:off x="1340287" y="2551296"/>
            <a:ext cx="5208469" cy="3114947"/>
          </a:xfrm>
          <a:prstGeom prst="roundRect">
            <a:avLst>
              <a:gd name="adj" fmla="val 21947"/>
            </a:avLst>
          </a:prstGeom>
          <a:solidFill>
            <a:srgbClr val="FF9966"/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C2762A18-8646-4393-875B-C65E232A8B1D}"/>
              </a:ext>
            </a:extLst>
          </p:cNvPr>
          <p:cNvSpPr/>
          <p:nvPr/>
        </p:nvSpPr>
        <p:spPr>
          <a:xfrm>
            <a:off x="4998720" y="5453856"/>
            <a:ext cx="914400" cy="914400"/>
          </a:xfrm>
          <a:prstGeom prst="ellipse">
            <a:avLst/>
          </a:prstGeom>
        </p:spPr>
        <p:txBody>
          <a:bodyPr wrap="non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99BBDB6-C2E0-45A2-9D78-622B4C17A65A}"/>
              </a:ext>
            </a:extLst>
          </p:cNvPr>
          <p:cNvSpPr/>
          <p:nvPr/>
        </p:nvSpPr>
        <p:spPr>
          <a:xfrm>
            <a:off x="956351" y="1070287"/>
            <a:ext cx="5943993" cy="111665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ja-JP" altLang="en-US" sz="4000" dirty="0">
                <a:ln w="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認知症サポーター養成</a:t>
            </a:r>
            <a:r>
              <a:rPr lang="ja-JP" altLang="en-US" sz="4000" b="0" cap="none" spc="0" dirty="0">
                <a:ln w="0">
                  <a:solidFill>
                    <a:schemeClr val="accent5">
                      <a:lumMod val="75000"/>
                    </a:schemeClr>
                  </a:solidFill>
                </a:ln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</a:t>
            </a:r>
            <a:endParaRPr lang="ja-JP" altLang="en-US" sz="4000" b="0" cap="none" spc="0" dirty="0">
              <a:ln w="0">
                <a:solidFill>
                  <a:schemeClr val="accent5">
                    <a:lumMod val="75000"/>
                  </a:schemeClr>
                </a:solidFill>
              </a:ln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1" name="楕円 12">
            <a:extLst>
              <a:ext uri="{FF2B5EF4-FFF2-40B4-BE49-F238E27FC236}">
                <a16:creationId xmlns:a16="http://schemas.microsoft.com/office/drawing/2014/main" id="{73A85E5F-894B-4C50-8E3B-D3349890662D}"/>
              </a:ext>
            </a:extLst>
          </p:cNvPr>
          <p:cNvSpPr/>
          <p:nvPr/>
        </p:nvSpPr>
        <p:spPr>
          <a:xfrm>
            <a:off x="2747603" y="6108299"/>
            <a:ext cx="4100319" cy="172987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19"/>
          <p:cNvSpPr txBox="1"/>
          <p:nvPr/>
        </p:nvSpPr>
        <p:spPr>
          <a:xfrm>
            <a:off x="2472594" y="6756011"/>
            <a:ext cx="5222924" cy="386614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18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＊</a:t>
            </a:r>
            <a:r>
              <a:rPr lang="ja-JP" altLang="en-US" sz="16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メール</a:t>
            </a:r>
            <a:r>
              <a:rPr lang="ja-JP" altLang="en-US" sz="18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：</a:t>
            </a:r>
            <a:r>
              <a:rPr lang="en-US" altLang="ja-JP" sz="1800" b="1" kern="10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Arial" panose="020B0604020202020204" pitchFamily="34" charset="0"/>
              </a:rPr>
              <a:t>waninaro@naniwa-ku-cosw.or.jp</a:t>
            </a:r>
            <a:endParaRPr lang="ja-JP" altLang="en-US" sz="1600" kern="100" dirty="0">
              <a:latin typeface="HGPｺﾞｼｯｸE" panose="020B0900000000000000" pitchFamily="50" charset="-128"/>
              <a:ea typeface="HGPｺﾞｼｯｸE" panose="020B09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20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20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　　　</a:t>
            </a:r>
          </a:p>
          <a:p>
            <a:pPr algn="just">
              <a:spcAft>
                <a:spcPts val="0"/>
              </a:spcAft>
            </a:pPr>
            <a:r>
              <a:rPr lang="en-US" altLang="ja-JP" sz="20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en-US" sz="1600" b="1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sz="1600" kern="10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　</a:t>
            </a:r>
            <a:endParaRPr lang="ja-JP" sz="12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45" name="リボン: 上に曲がる 20">
            <a:extLst>
              <a:ext uri="{FF2B5EF4-FFF2-40B4-BE49-F238E27FC236}">
                <a16:creationId xmlns:a16="http://schemas.microsoft.com/office/drawing/2014/main" id="{6AF8D955-D230-4751-AF21-E0B377257A46}"/>
              </a:ext>
            </a:extLst>
          </p:cNvPr>
          <p:cNvSpPr/>
          <p:nvPr/>
        </p:nvSpPr>
        <p:spPr>
          <a:xfrm>
            <a:off x="3381282" y="5798415"/>
            <a:ext cx="2797839" cy="495267"/>
          </a:xfrm>
          <a:prstGeom prst="ribbon2">
            <a:avLst>
              <a:gd name="adj1" fmla="val 16667"/>
              <a:gd name="adj2" fmla="val 74299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50F4C4B7-3583-4ACC-B734-D0E9793EF02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64209">
            <a:off x="6058484" y="7305411"/>
            <a:ext cx="874723" cy="760953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5F8C88E3-F3F0-47DD-AE9A-D8A5961D9FAD}"/>
              </a:ext>
            </a:extLst>
          </p:cNvPr>
          <p:cNvSpPr/>
          <p:nvPr/>
        </p:nvSpPr>
        <p:spPr>
          <a:xfrm>
            <a:off x="1469926" y="3317665"/>
            <a:ext cx="507883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会場：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浪速区在宅サービスセンター</a:t>
            </a:r>
            <a:endParaRPr lang="ja-JP" altLang="en-US" sz="2400" dirty="0">
              <a:ln w="0"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5F8C88E3-F3F0-47DD-AE9A-D8A5961D9FAD}"/>
              </a:ext>
            </a:extLst>
          </p:cNvPr>
          <p:cNvSpPr/>
          <p:nvPr/>
        </p:nvSpPr>
        <p:spPr>
          <a:xfrm>
            <a:off x="2464092" y="2950632"/>
            <a:ext cx="350929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午後</a:t>
            </a:r>
            <a:r>
              <a:rPr lang="en-US" altLang="ja-JP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</a:t>
            </a:r>
            <a:r>
              <a:rPr lang="ja-JP" altLang="en-US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時～午後</a:t>
            </a:r>
            <a:r>
              <a:rPr lang="en-US" altLang="ja-JP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</a:t>
            </a:r>
            <a:r>
              <a:rPr lang="ja-JP" altLang="en-US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時</a:t>
            </a:r>
            <a:r>
              <a:rPr lang="en-US" altLang="ja-JP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30</a:t>
            </a:r>
            <a:r>
              <a:rPr lang="ja-JP" altLang="en-US" sz="24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分</a:t>
            </a:r>
            <a:endParaRPr lang="ja-JP" altLang="en-US" sz="2400" b="0" cap="none" spc="0" dirty="0">
              <a:ln w="0"/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398871D0-375D-4832-BC39-5B334BCB0A43}"/>
              </a:ext>
            </a:extLst>
          </p:cNvPr>
          <p:cNvSpPr/>
          <p:nvPr/>
        </p:nvSpPr>
        <p:spPr>
          <a:xfrm>
            <a:off x="1469926" y="3763862"/>
            <a:ext cx="4751826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0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（浪速区難波中３</a:t>
            </a:r>
            <a:r>
              <a:rPr lang="en-US" altLang="ja-JP" sz="20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20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</a:t>
            </a:r>
            <a:r>
              <a:rPr lang="en-US" altLang="ja-JP" sz="20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-</a:t>
            </a:r>
            <a:r>
              <a:rPr lang="ja-JP" altLang="en-US" sz="20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８　</a:t>
            </a:r>
            <a:r>
              <a:rPr lang="ja-JP" altLang="en-US" sz="16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浪速ｽﾎﾟｰﾂｾﾝﾀｰ</a:t>
            </a:r>
            <a:r>
              <a:rPr lang="ja-JP" altLang="en-US" sz="18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</a:t>
            </a:r>
            <a:r>
              <a:rPr lang="ja-JP" altLang="en-US" sz="16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１階</a:t>
            </a:r>
            <a:r>
              <a:rPr lang="ja-JP" altLang="en-US" sz="18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）</a:t>
            </a:r>
            <a:endParaRPr lang="ja-JP" altLang="en-US" sz="1800" b="0" cap="none" spc="0" dirty="0">
              <a:ln w="0"/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F8C88E3-F3F0-47DD-AE9A-D8A5961D9FAD}"/>
              </a:ext>
            </a:extLst>
          </p:cNvPr>
          <p:cNvSpPr/>
          <p:nvPr/>
        </p:nvSpPr>
        <p:spPr>
          <a:xfrm>
            <a:off x="1810310" y="2544754"/>
            <a:ext cx="478488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日時：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令和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6</a:t>
            </a:r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年</a:t>
            </a:r>
            <a:r>
              <a:rPr lang="en-US" altLang="ja-JP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4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</a:t>
            </a:r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(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土</a:t>
            </a:r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)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93A1618-2AB0-4267-B104-F9BAB8936869}"/>
              </a:ext>
            </a:extLst>
          </p:cNvPr>
          <p:cNvSpPr/>
          <p:nvPr/>
        </p:nvSpPr>
        <p:spPr>
          <a:xfrm>
            <a:off x="1481491" y="4169563"/>
            <a:ext cx="4431629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定員</a:t>
            </a:r>
            <a:r>
              <a:rPr lang="ja-JP" altLang="en-US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会場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20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名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先着順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endParaRPr lang="ja-JP" altLang="en-US" sz="2400" dirty="0">
              <a:ln w="0"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03D39F3-EDEA-42F8-A08A-4C26F8F8262B}"/>
              </a:ext>
            </a:extLst>
          </p:cNvPr>
          <p:cNvSpPr/>
          <p:nvPr/>
        </p:nvSpPr>
        <p:spPr>
          <a:xfrm>
            <a:off x="2200748" y="4600251"/>
            <a:ext cx="4431629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：</a:t>
            </a:r>
            <a:r>
              <a:rPr lang="en-US" altLang="ja-JP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Zoom</a:t>
            </a:r>
            <a:r>
              <a:rPr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ﾐｰﾃィﾝｸﾞ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〔</a:t>
            </a:r>
            <a:r>
              <a:rPr lang="ja-JP" altLang="en-US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人数制限なし</a:t>
            </a:r>
            <a:r>
              <a:rPr lang="en-US" altLang="ja-JP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〕</a:t>
            </a:r>
            <a:endParaRPr lang="ja-JP" altLang="en-US" sz="2400" dirty="0">
              <a:ln w="0"/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5950617-319C-48D9-8403-C83A38F3F043}"/>
              </a:ext>
            </a:extLst>
          </p:cNvPr>
          <p:cNvSpPr/>
          <p:nvPr/>
        </p:nvSpPr>
        <p:spPr>
          <a:xfrm>
            <a:off x="1716693" y="2619264"/>
            <a:ext cx="4423310" cy="3343112"/>
          </a:xfrm>
          <a:prstGeom prst="roundRect">
            <a:avLst/>
          </a:prstGeom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5F8C88E3-F3F0-47DD-AE9A-D8A5961D9FAD}"/>
              </a:ext>
            </a:extLst>
          </p:cNvPr>
          <p:cNvSpPr/>
          <p:nvPr/>
        </p:nvSpPr>
        <p:spPr>
          <a:xfrm>
            <a:off x="3787341" y="5902676"/>
            <a:ext cx="2067637" cy="2846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800" b="1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問合せ・申し込み</a:t>
            </a:r>
            <a:endParaRPr lang="ja-JP" altLang="en-US" sz="1800" b="1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6E70A731-A915-494F-801B-2D0F8447CD03}"/>
              </a:ext>
            </a:extLst>
          </p:cNvPr>
          <p:cNvSpPr/>
          <p:nvPr/>
        </p:nvSpPr>
        <p:spPr>
          <a:xfrm>
            <a:off x="2837593" y="6431968"/>
            <a:ext cx="3920338" cy="2846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ts val="1500"/>
              </a:lnSpc>
            </a:pPr>
            <a:r>
              <a:rPr lang="ja-JP" altLang="en-US" sz="11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社会福祉法人</a:t>
            </a:r>
            <a:r>
              <a:rPr lang="ja-JP" altLang="en-US" sz="16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大阪市浪速区社会福祉協議会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F7429026-DC9C-4959-AA1A-D32950639F9B}"/>
              </a:ext>
            </a:extLst>
          </p:cNvPr>
          <p:cNvSpPr/>
          <p:nvPr/>
        </p:nvSpPr>
        <p:spPr>
          <a:xfrm>
            <a:off x="846729" y="2125776"/>
            <a:ext cx="6082114" cy="40011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800" b="0" cap="none" spc="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</a:t>
            </a:r>
            <a:r>
              <a:rPr lang="ja-JP" altLang="en-US" sz="14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★ </a:t>
            </a:r>
            <a:r>
              <a:rPr lang="ja-JP" altLang="en-US" sz="1000" b="0" cap="none" spc="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  </a:t>
            </a:r>
            <a:r>
              <a:rPr lang="ja-JP" altLang="en-US" sz="2000" b="0" cap="none" spc="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認知症について一緒に学びませんか？</a:t>
            </a:r>
            <a:r>
              <a:rPr lang="ja-JP" altLang="en-US" sz="10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</a:t>
            </a:r>
            <a:r>
              <a:rPr lang="ja-JP" altLang="en-US" sz="20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14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</a:t>
            </a:r>
            <a:r>
              <a:rPr lang="ja-JP" altLang="en-US" sz="20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r>
              <a:rPr lang="ja-JP" altLang="en-US" sz="18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★</a:t>
            </a:r>
            <a:r>
              <a:rPr lang="ja-JP" altLang="en-US" sz="2000" dirty="0">
                <a:ln w="0"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7030A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 </a:t>
            </a:r>
            <a:endParaRPr lang="ja-JP" altLang="en-US" sz="2000" b="0" cap="none" spc="0" dirty="0">
              <a:ln w="0"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rgbClr val="7030A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48" name="図 4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53" y="8530834"/>
            <a:ext cx="2994958" cy="128463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5943C8E-05DB-4742-A7AA-8854FAEF93CF}"/>
              </a:ext>
            </a:extLst>
          </p:cNvPr>
          <p:cNvSpPr/>
          <p:nvPr/>
        </p:nvSpPr>
        <p:spPr>
          <a:xfrm>
            <a:off x="2152014" y="9792746"/>
            <a:ext cx="3666835" cy="3436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500" b="1" kern="1200" dirty="0">
                <a:effectLst/>
                <a:latin typeface="ＭＳ Ｐゴシック" panose="020B0600070205080204" pitchFamily="50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主催：浪速区キャラバン・メイト連絡会</a:t>
            </a:r>
            <a:endParaRPr lang="ja-JP" sz="15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8" name="思考の吹き出し: 雲形 67">
            <a:extLst>
              <a:ext uri="{FF2B5EF4-FFF2-40B4-BE49-F238E27FC236}">
                <a16:creationId xmlns:a16="http://schemas.microsoft.com/office/drawing/2014/main" id="{3DD21D93-A819-4269-96E4-A67082DCB588}"/>
              </a:ext>
            </a:extLst>
          </p:cNvPr>
          <p:cNvSpPr/>
          <p:nvPr/>
        </p:nvSpPr>
        <p:spPr>
          <a:xfrm rot="756979">
            <a:off x="2117762" y="7791722"/>
            <a:ext cx="1881471" cy="884155"/>
          </a:xfrm>
          <a:prstGeom prst="cloudCallout">
            <a:avLst>
              <a:gd name="adj1" fmla="val 16398"/>
              <a:gd name="adj2" fmla="val 8897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84DCE262-AC0F-4231-B11B-FEF96265171E}"/>
              </a:ext>
            </a:extLst>
          </p:cNvPr>
          <p:cNvSpPr/>
          <p:nvPr/>
        </p:nvSpPr>
        <p:spPr>
          <a:xfrm rot="394421">
            <a:off x="2204073" y="7914502"/>
            <a:ext cx="172355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200" b="0" cap="none" spc="0" dirty="0">
                <a:ln w="0"/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認知症</a:t>
            </a:r>
            <a:r>
              <a:rPr lang="ja-JP" altLang="en-US" sz="1200" dirty="0">
                <a:ln w="0"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の人には</a:t>
            </a:r>
          </a:p>
          <a:p>
            <a:pPr algn="ctr"/>
            <a:r>
              <a:rPr lang="ja-JP" altLang="en-US" sz="1200" dirty="0">
                <a:ln w="0"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どう接したらいいの？</a:t>
            </a:r>
            <a:endParaRPr lang="ja-JP" altLang="en-US" sz="1200" b="0" cap="none" spc="0" dirty="0">
              <a:ln w="0"/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F9946EAF-AAA9-48A6-89B7-BC3A0F9C886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8539">
            <a:off x="1195479" y="4887516"/>
            <a:ext cx="1373317" cy="1315125"/>
          </a:xfrm>
          <a:prstGeom prst="rect">
            <a:avLst/>
          </a:prstGeom>
        </p:spPr>
      </p:pic>
      <p:sp>
        <p:nvSpPr>
          <p:cNvPr id="52" name="思考の吹き出し: 雲形 67">
            <a:extLst>
              <a:ext uri="{FF2B5EF4-FFF2-40B4-BE49-F238E27FC236}">
                <a16:creationId xmlns:a16="http://schemas.microsoft.com/office/drawing/2014/main" id="{3DD21D93-A819-4269-96E4-A67082DCB588}"/>
              </a:ext>
            </a:extLst>
          </p:cNvPr>
          <p:cNvSpPr/>
          <p:nvPr/>
        </p:nvSpPr>
        <p:spPr>
          <a:xfrm rot="21264185">
            <a:off x="1141004" y="7257918"/>
            <a:ext cx="1031244" cy="795720"/>
          </a:xfrm>
          <a:prstGeom prst="cloudCallout">
            <a:avLst>
              <a:gd name="adj1" fmla="val 7626"/>
              <a:gd name="adj2" fmla="val 133284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0ABA157A-3D92-4C99-BA48-228588CD5A81}"/>
              </a:ext>
            </a:extLst>
          </p:cNvPr>
          <p:cNvSpPr/>
          <p:nvPr/>
        </p:nvSpPr>
        <p:spPr>
          <a:xfrm rot="20541705">
            <a:off x="1206221" y="7370726"/>
            <a:ext cx="93534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1100" b="0" cap="none" spc="0" dirty="0">
                <a:ln w="0"/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認知症って</a:t>
            </a:r>
          </a:p>
          <a:p>
            <a:pPr algn="ctr"/>
            <a:r>
              <a:rPr lang="ja-JP" altLang="en-US" sz="1100" dirty="0">
                <a:ln w="0"/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なぁに？</a:t>
            </a:r>
            <a:endParaRPr lang="ja-JP" altLang="en-US" sz="1100" b="0" cap="none" spc="0" dirty="0">
              <a:ln w="0"/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4" name="テキスト ボックス 19"/>
          <p:cNvSpPr txBox="1"/>
          <p:nvPr/>
        </p:nvSpPr>
        <p:spPr>
          <a:xfrm>
            <a:off x="2751771" y="7030580"/>
            <a:ext cx="4282969" cy="745413"/>
          </a:xfrm>
          <a:prstGeom prst="rect">
            <a:avLst/>
          </a:prstGeom>
          <a:noFill/>
          <a:ln>
            <a:noFill/>
          </a:ln>
        </p:spPr>
        <p:txBody>
          <a:bodyPr rot="0" spcFirstLastPara="0" vert="horz" wrap="square" lIns="74295" tIns="8890" rIns="74295" bIns="88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1400" b="1" kern="100" dirty="0">
                <a:latin typeface="+mn-ea"/>
                <a:cs typeface="Times New Roman" panose="02020603050405020304" pitchFamily="18" charset="0"/>
              </a:rPr>
              <a:t>　　</a:t>
            </a:r>
            <a:r>
              <a:rPr lang="ja-JP" altLang="en-US" sz="20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</a:t>
            </a:r>
            <a:r>
              <a:rPr lang="ja-JP" altLang="en-US" sz="16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＊電話</a:t>
            </a:r>
            <a:r>
              <a:rPr lang="ja-JP" altLang="en-US" sz="16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： </a:t>
            </a:r>
            <a:r>
              <a:rPr lang="en-US" sz="16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06-6</a:t>
            </a:r>
            <a:r>
              <a:rPr lang="en-US" altLang="ja-JP" sz="1600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636-6027</a:t>
            </a:r>
            <a:r>
              <a:rPr lang="ja-JP" altLang="en-US" sz="1600" b="1" kern="100" dirty="0"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</a:t>
            </a: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18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    </a:t>
            </a:r>
            <a:r>
              <a:rPr lang="ja-JP" altLang="en-US" sz="16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＊</a:t>
            </a:r>
            <a:r>
              <a:rPr lang="en-US" altLang="ja-JP" sz="16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FAX</a:t>
            </a:r>
            <a:r>
              <a:rPr lang="ja-JP" altLang="en-US" sz="1600" b="1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： </a:t>
            </a:r>
            <a:r>
              <a:rPr lang="en-US" altLang="ja-JP" sz="16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06-6636-6028</a:t>
            </a:r>
            <a:endParaRPr lang="ja-JP" altLang="en-US" sz="1600" kern="1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  <a:cs typeface="Arial" panose="020B0604020202020204" pitchFamily="34" charset="0"/>
            </a:endParaRPr>
          </a:p>
          <a:p>
            <a:pPr algn="just">
              <a:lnSpc>
                <a:spcPts val="2300"/>
              </a:lnSpc>
              <a:spcAft>
                <a:spcPts val="0"/>
              </a:spcAft>
            </a:pPr>
            <a:r>
              <a:rPr lang="ja-JP" altLang="en-US" sz="20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　　　　</a:t>
            </a:r>
          </a:p>
          <a:p>
            <a:pPr algn="just">
              <a:spcAft>
                <a:spcPts val="0"/>
              </a:spcAft>
            </a:pPr>
            <a:r>
              <a:rPr lang="en-US" altLang="ja-JP" sz="2000" kern="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Arial" panose="020B0604020202020204" pitchFamily="34" charset="0"/>
              </a:rPr>
              <a:t> </a:t>
            </a:r>
            <a:r>
              <a:rPr lang="ja-JP" altLang="en-US" sz="1600" b="1" kern="100" dirty="0">
                <a:latin typeface="+mn-ea"/>
                <a:cs typeface="Times New Roman" panose="02020603050405020304" pitchFamily="18" charset="0"/>
              </a:rPr>
              <a:t>　</a:t>
            </a:r>
            <a:endParaRPr lang="en-US" sz="1600" kern="10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altLang="en-US" sz="1400" b="1" kern="100" dirty="0">
                <a:solidFill>
                  <a:srgbClr val="000000"/>
                </a:solidFill>
                <a:latin typeface="+mn-ea"/>
                <a:cs typeface="Times New Roman" panose="02020603050405020304" pitchFamily="18" charset="0"/>
              </a:rPr>
              <a:t>　</a:t>
            </a:r>
            <a:endParaRPr lang="ja-JP" sz="1200" b="1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F2AC534A-CCFC-4B4C-9E41-CCC2904A1E4E}"/>
              </a:ext>
            </a:extLst>
          </p:cNvPr>
          <p:cNvSpPr/>
          <p:nvPr/>
        </p:nvSpPr>
        <p:spPr>
          <a:xfrm>
            <a:off x="3907955" y="8162217"/>
            <a:ext cx="3020888" cy="1564084"/>
          </a:xfrm>
          <a:prstGeom prst="roundRect">
            <a:avLst>
              <a:gd name="adj" fmla="val 21947"/>
            </a:avLst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0" tIns="0" rIns="0" bIns="0" rtlCol="0" anchor="ctr" anchorCtr="0">
            <a:sp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767696" y="8394097"/>
            <a:ext cx="3666835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40335">
              <a:lnSpc>
                <a:spcPts val="1600"/>
              </a:lnSpc>
              <a:spcAft>
                <a:spcPts val="0"/>
              </a:spcAft>
            </a:pPr>
            <a:r>
              <a:rPr lang="en-US" altLang="ja-JP" sz="1800" b="1" dirty="0">
                <a:ln w="66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HGP平成丸ｺﾞｼｯｸ体W4" panose="020F0500000000000000" pitchFamily="50" charset="-128"/>
                <a:ea typeface="HGP平成丸ｺﾞｼｯｸ体W4" panose="020F0500000000000000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800" b="1" dirty="0">
                <a:ln w="6600">
                  <a:noFill/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HGP平成丸ｺﾞｼｯｸ体W4" panose="020F0500000000000000" pitchFamily="50" charset="-128"/>
                <a:ea typeface="HGP平成丸ｺﾞｼｯｸ体W4" panose="020F0500000000000000" pitchFamily="50" charset="-128"/>
                <a:cs typeface="Times New Roman" panose="02020603050405020304" pitchFamily="18" charset="0"/>
              </a:rPr>
              <a:t>定員に達し次第 受付終了）</a:t>
            </a:r>
            <a:endParaRPr lang="en-US" altLang="ja-JP" sz="1800" b="1" dirty="0">
              <a:ln w="66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latin typeface="HGP平成丸ｺﾞｼｯｸ体W4" panose="020F0500000000000000" pitchFamily="50" charset="-128"/>
              <a:ea typeface="HGP平成丸ｺﾞｼｯｸ体W4" panose="020F0500000000000000" pitchFamily="50" charset="-128"/>
              <a:cs typeface="Times New Roman" panose="02020603050405020304" pitchFamily="18" charset="0"/>
            </a:endParaRPr>
          </a:p>
          <a:p>
            <a:pPr indent="140335">
              <a:lnSpc>
                <a:spcPts val="1600"/>
              </a:lnSpc>
              <a:spcAft>
                <a:spcPts val="0"/>
              </a:spcAft>
            </a:pPr>
            <a:endParaRPr lang="ja-JP" altLang="en-US" sz="1800" b="1" dirty="0">
              <a:ln w="6600">
                <a:noFill/>
                <a:prstDash val="solid"/>
              </a:ln>
              <a:solidFill>
                <a:schemeClr val="accent2">
                  <a:lumMod val="75000"/>
                </a:schemeClr>
              </a:solidFill>
              <a:latin typeface="HGPｺﾞｼｯｸM" panose="020B0600000000000000" pitchFamily="50" charset="-128"/>
              <a:ea typeface="HGP平成丸ｺﾞｼｯｸ体W4" panose="020F0500000000000000" pitchFamily="50" charset="-128"/>
            </a:endParaRPr>
          </a:p>
          <a:p>
            <a:pPr indent="140335">
              <a:lnSpc>
                <a:spcPts val="1600"/>
              </a:lnSpc>
              <a:spcAft>
                <a:spcPts val="0"/>
              </a:spcAft>
            </a:pPr>
            <a:r>
              <a:rPr lang="ja-JP" altLang="en-US" sz="18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お電話・メール・</a:t>
            </a:r>
            <a:r>
              <a:rPr lang="en-US" altLang="ja-JP" sz="18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8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にて　　　　　　　　　　　　　　　                   </a:t>
            </a:r>
          </a:p>
          <a:p>
            <a:pPr indent="140335">
              <a:lnSpc>
                <a:spcPts val="1600"/>
              </a:lnSpc>
              <a:spcAft>
                <a:spcPts val="0"/>
              </a:spcAft>
            </a:pPr>
            <a:r>
              <a:rPr lang="ja-JP" altLang="en-US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お申込みお待ちし</a:t>
            </a:r>
            <a:r>
              <a:rPr lang="ja-JP" altLang="ja-JP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て</a:t>
            </a:r>
            <a:r>
              <a:rPr lang="ja-JP" altLang="en-US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おり</a:t>
            </a:r>
            <a:r>
              <a:rPr lang="ja-JP" altLang="ja-JP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ます</a:t>
            </a:r>
            <a:r>
              <a:rPr lang="ja-JP" altLang="en-US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！</a:t>
            </a:r>
            <a:endParaRPr lang="en-US" altLang="ja-JP" sz="1700" b="1" dirty="0">
              <a:solidFill>
                <a:srgbClr val="44546A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40335">
              <a:lnSpc>
                <a:spcPts val="1600"/>
              </a:lnSpc>
              <a:spcAft>
                <a:spcPts val="0"/>
              </a:spcAft>
            </a:pPr>
            <a:r>
              <a:rPr lang="ja-JP" altLang="en-US" sz="17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お気軽にお問い合わせください！</a:t>
            </a:r>
            <a:endParaRPr lang="en-US" altLang="ja-JP" sz="1800" b="1" dirty="0">
              <a:solidFill>
                <a:srgbClr val="44546A"/>
              </a:solidFill>
              <a:latin typeface="HGPｺﾞｼｯｸM" panose="020B0600000000000000" pitchFamily="50" charset="-128"/>
              <a:ea typeface="HGPｺﾞｼｯｸM" panose="020B0600000000000000" pitchFamily="50" charset="-128"/>
              <a:cs typeface="Times New Roman" panose="02020603050405020304" pitchFamily="18" charset="0"/>
            </a:endParaRPr>
          </a:p>
          <a:p>
            <a:pPr indent="140335">
              <a:lnSpc>
                <a:spcPts val="1800"/>
              </a:lnSpc>
              <a:spcAft>
                <a:spcPts val="0"/>
              </a:spcAft>
            </a:pPr>
            <a:r>
              <a:rPr lang="en-US" altLang="ja-JP" sz="1800" b="1" dirty="0">
                <a:solidFill>
                  <a:srgbClr val="44546A"/>
                </a:solidFill>
                <a:latin typeface="HGPｺﾞｼｯｸM" panose="020B0600000000000000" pitchFamily="50" charset="-128"/>
                <a:ea typeface="HGPｺﾞｼｯｸM" panose="020B0600000000000000" pitchFamily="50" charset="-128"/>
                <a:cs typeface="Times New Roman" panose="02020603050405020304" pitchFamily="18" charset="0"/>
              </a:rPr>
              <a:t>               </a:t>
            </a:r>
            <a:endParaRPr lang="ja-JP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3C2D24B6-F138-4F3C-8CBD-1AD2871953D2}"/>
              </a:ext>
            </a:extLst>
          </p:cNvPr>
          <p:cNvSpPr/>
          <p:nvPr/>
        </p:nvSpPr>
        <p:spPr>
          <a:xfrm>
            <a:off x="2464092" y="5044132"/>
            <a:ext cx="3681846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500" b="0" cap="none" spc="0" dirty="0">
                <a:ln w="0"/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※Zoom</a:t>
            </a:r>
            <a:r>
              <a:rPr lang="ja-JP" altLang="en-US" sz="1500" b="0" cap="none" spc="0" dirty="0">
                <a:ln w="0"/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申込は資料送付が必要なため、</a:t>
            </a:r>
            <a:endParaRPr lang="en-US" altLang="ja-JP" sz="1500" b="0" cap="none" spc="0" dirty="0">
              <a:ln w="0"/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5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 講座の</a:t>
            </a:r>
            <a:r>
              <a:rPr lang="en-US" altLang="ja-JP" sz="15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1500" dirty="0">
                <a:ln w="0"/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週間前に申込受付を終了します。</a:t>
            </a:r>
            <a:endParaRPr lang="ja-JP" altLang="en-US" sz="1500" b="0" cap="none" spc="0" dirty="0">
              <a:ln w="0"/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968716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 lIns="0" tIns="0" rIns="0" bIns="0" anchor="ctr" anchorCtr="0">
        <a:spAutoFit/>
      </a:bodyPr>
      <a:lstStyle>
        <a:defPPr fontAlgn="ctr">
          <a:defRPr dirty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txDef>
      <a:spPr>
        <a:noFill/>
      </a:spPr>
      <a:bodyPr wrap="square" lIns="0" tIns="0" rIns="0" bIns="0" rtlCol="0" anchor="ctr" anchorCtr="0">
        <a:spAutoFit/>
      </a:bodyPr>
      <a:lstStyle>
        <a:defPPr fontAlgn="ctr">
          <a:defRPr sz="18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</Words>
  <Application>Microsoft Office PowerPoint</Application>
  <PresentationFormat>ユーザー設定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HGPｺﾞｼｯｸE</vt:lpstr>
      <vt:lpstr>HGPｺﾞｼｯｸM</vt:lpstr>
      <vt:lpstr>HGP創英角ﾎﾟｯﾌﾟ体</vt:lpstr>
      <vt:lpstr>HGP平成丸ｺﾞｼｯｸ体W4</vt:lpstr>
      <vt:lpstr>HGSｺﾞｼｯｸE</vt:lpstr>
      <vt:lpstr>HGS創英角ﾎﾟｯﾌﾟ体</vt:lpstr>
      <vt:lpstr>ＭＳ Ｐゴシック</vt:lpstr>
      <vt:lpstr>メイリオ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2017-01-20T02:56:24Z</dcterms:created>
  <dcterms:modified xsi:type="dcterms:W3CDTF">2024-02-26T09:44:54Z</dcterms:modified>
</cp:coreProperties>
</file>